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93" r:id="rId3"/>
    <p:sldId id="301" r:id="rId4"/>
    <p:sldId id="302" r:id="rId5"/>
    <p:sldId id="304" r:id="rId6"/>
    <p:sldId id="264" r:id="rId7"/>
    <p:sldId id="265" r:id="rId8"/>
    <p:sldId id="282" r:id="rId9"/>
    <p:sldId id="284" r:id="rId10"/>
    <p:sldId id="292" r:id="rId11"/>
    <p:sldId id="285" r:id="rId12"/>
    <p:sldId id="305" r:id="rId13"/>
    <p:sldId id="297" r:id="rId14"/>
    <p:sldId id="299" r:id="rId15"/>
    <p:sldId id="300" r:id="rId16"/>
    <p:sldId id="261" r:id="rId17"/>
    <p:sldId id="286" r:id="rId18"/>
    <p:sldId id="287" r:id="rId19"/>
    <p:sldId id="259" r:id="rId20"/>
    <p:sldId id="298" r:id="rId21"/>
  </p:sldIdLst>
  <p:sldSz cx="9144000" cy="6858000" type="screen4x3"/>
  <p:notesSz cx="6797675" cy="9926638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94" autoAdjust="0"/>
  </p:normalViewPr>
  <p:slideViewPr>
    <p:cSldViewPr>
      <p:cViewPr varScale="1">
        <p:scale>
          <a:sx n="105" d="100"/>
          <a:sy n="105" d="100"/>
        </p:scale>
        <p:origin x="90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64BA71-94D9-41F9-8F65-29B2FD7AF5AF}" type="datetimeFigureOut">
              <a:rPr lang="hu-HU" smtClean="0"/>
              <a:t>2023.05.26.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74130B-D0F9-4A96-9765-202F375C2B1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446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5BD708-BF2E-4D65-9629-2DF6195C1F43}" type="datetimeFigureOut">
              <a:rPr lang="hu-HU" smtClean="0"/>
              <a:t>2023.05.26.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C72FA-36A9-42B3-9EE5-F94DF991EA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92613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B1ABB8-037F-441F-907B-510CAFE3CBF4}" type="datetimeFigureOut">
              <a:rPr lang="hu-HU" smtClean="0"/>
              <a:pPr/>
              <a:t>2023.05.26.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3367FB-CD4F-479D-8D7E-C867E9ADFDB2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1196753"/>
            <a:ext cx="8352928" cy="1296144"/>
          </a:xfrm>
        </p:spPr>
        <p:txBody>
          <a:bodyPr>
            <a:noAutofit/>
          </a:bodyPr>
          <a:lstStyle/>
          <a:p>
            <a:r>
              <a:rPr lang="hu-HU" sz="3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települési csapadékvíz-gazdálkodás lehetőségei </a:t>
            </a:r>
            <a:r>
              <a:rPr lang="hu-HU" sz="32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Nagytőkén</a:t>
            </a:r>
            <a:endParaRPr lang="hu-HU" sz="32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1331640" y="2564904"/>
            <a:ext cx="6984776" cy="3312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2000" dirty="0" smtClean="0"/>
          </a:p>
          <a:p>
            <a:pPr lvl="0">
              <a:spcBef>
                <a:spcPct val="20000"/>
              </a:spcBef>
            </a:pPr>
            <a:r>
              <a:rPr lang="hu-HU" sz="2000" dirty="0" smtClean="0"/>
              <a:t>Nagytőke</a:t>
            </a:r>
            <a:r>
              <a:rPr lang="hu-HU" sz="2000" dirty="0" smtClean="0"/>
              <a:t> </a:t>
            </a:r>
            <a:r>
              <a:rPr lang="hu-HU" sz="2000" dirty="0" smtClean="0"/>
              <a:t>belterületi vízrendezés</a:t>
            </a:r>
          </a:p>
          <a:p>
            <a:pPr lvl="0">
              <a:spcBef>
                <a:spcPct val="20000"/>
              </a:spcBef>
            </a:pPr>
            <a:r>
              <a:rPr lang="hu-HU" sz="2000" dirty="0" smtClean="0"/>
              <a:t>TOP-2.1.3-16</a:t>
            </a:r>
            <a:endParaRPr lang="hu-HU" sz="20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  <a:p>
            <a:pPr lvl="0"/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Előadó: </a:t>
            </a:r>
            <a:r>
              <a:rPr lang="hu-HU" sz="2000" dirty="0" err="1" smtClean="0">
                <a:solidFill>
                  <a:schemeClr val="tx1">
                    <a:tint val="75000"/>
                  </a:schemeClr>
                </a:solidFill>
              </a:rPr>
              <a:t>Szirovicza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 Milán, műszaki ügyintéző</a:t>
            </a:r>
            <a:endParaRPr lang="hu-HU" sz="20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/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ATIVIZIG, Vízrendezési és Öntözési Osztály</a:t>
            </a:r>
          </a:p>
          <a:p>
            <a:pPr lvl="0">
              <a:spcBef>
                <a:spcPct val="20000"/>
              </a:spcBef>
            </a:pPr>
            <a:endParaRPr lang="hu-HU" sz="20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Nagytőke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, 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2023. </a:t>
            </a:r>
            <a:r>
              <a:rPr lang="hu-HU" sz="2000" dirty="0" smtClean="0">
                <a:solidFill>
                  <a:schemeClr val="tx1">
                    <a:tint val="75000"/>
                  </a:schemeClr>
                </a:solidFill>
              </a:rPr>
              <a:t>május 31.</a:t>
            </a:r>
            <a:endParaRPr lang="hu-HU" sz="20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4214"/>
            <a:ext cx="9143999" cy="6803988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2" y="1082622"/>
            <a:ext cx="2166058" cy="4987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33163" y="6021288"/>
            <a:ext cx="3506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b="1" dirty="0" smtClean="0"/>
              <a:t>Vízháztartási </a:t>
            </a:r>
            <a:r>
              <a:rPr lang="hu-HU" sz="1400" b="1" dirty="0"/>
              <a:t>jellemzők változása az </a:t>
            </a:r>
            <a:r>
              <a:rPr lang="hu-HU" sz="1400" b="1" dirty="0" err="1"/>
              <a:t>urbanizálódottság</a:t>
            </a:r>
            <a:r>
              <a:rPr lang="hu-HU" sz="1400" b="1" dirty="0"/>
              <a:t> növekedésével</a:t>
            </a:r>
            <a:endParaRPr lang="hu-HU" sz="14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" y="3576208"/>
            <a:ext cx="3878479" cy="6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779912" y="836712"/>
            <a:ext cx="514806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hu-HU" sz="1600" dirty="0"/>
              <a:t>A </a:t>
            </a:r>
            <a:r>
              <a:rPr lang="hu-HU" sz="1600" dirty="0" smtClean="0"/>
              <a:t>települések belterületén a </a:t>
            </a:r>
            <a:r>
              <a:rPr lang="hu-HU" sz="1600" dirty="0"/>
              <a:t>növényzet </a:t>
            </a:r>
            <a:r>
              <a:rPr lang="hu-HU" sz="1600" dirty="0" smtClean="0"/>
              <a:t>(a közterületen és a magánterületeken, a </a:t>
            </a:r>
            <a:r>
              <a:rPr lang="hu-HU" sz="1600" dirty="0"/>
              <a:t>haszonnövények is) meleg </a:t>
            </a:r>
            <a:r>
              <a:rPr lang="hu-HU" sz="1600" dirty="0" smtClean="0"/>
              <a:t>időszakban jelentkező </a:t>
            </a:r>
            <a:r>
              <a:rPr lang="hu-HU" sz="1600" dirty="0"/>
              <a:t>vízigénye jelentősen emelkedik, miközben a talajban tovább csökken a talajvíz szintje, a hozzáférhető </a:t>
            </a:r>
            <a:r>
              <a:rPr lang="hu-HU" sz="1600" dirty="0" smtClean="0"/>
              <a:t>vízkészlet csökken. </a:t>
            </a:r>
          </a:p>
          <a:p>
            <a:endParaRPr lang="hu-HU" sz="1600" dirty="0"/>
          </a:p>
          <a:p>
            <a:r>
              <a:rPr lang="hu-HU" sz="1600" dirty="0" smtClean="0"/>
              <a:t>A „városi” </a:t>
            </a:r>
            <a:r>
              <a:rPr lang="hu-HU" sz="1600" dirty="0"/>
              <a:t>növényzet életben tartása csak öntözéssel lesz lehetséges, sőt sok településen már ma is így van. Ha elengedjük a területről a csapadékvizet, öntözni ivóvízzel, vagy talajvízzel </a:t>
            </a:r>
            <a:r>
              <a:rPr lang="hu-HU" sz="1600" dirty="0" smtClean="0"/>
              <a:t>lehet. </a:t>
            </a:r>
            <a:endParaRPr lang="hu-HU" sz="1600" dirty="0"/>
          </a:p>
        </p:txBody>
      </p:sp>
      <p:pic>
        <p:nvPicPr>
          <p:cNvPr id="9222" name="Kép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339360"/>
            <a:ext cx="57531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56769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642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16" y="2042254"/>
            <a:ext cx="7830616" cy="418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1"/>
            <a:ext cx="5958408" cy="73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32" y="980728"/>
            <a:ext cx="7488832" cy="109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6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915" y="1367767"/>
            <a:ext cx="5054526" cy="47705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A pályázat </a:t>
            </a:r>
            <a:r>
              <a:rPr lang="hu-HU" b="1" dirty="0">
                <a:solidFill>
                  <a:srgbClr val="000000"/>
                </a:solidFill>
                <a:latin typeface="Calibri" panose="020F0502020204030204" pitchFamily="34" charset="0"/>
              </a:rPr>
              <a:t>keretein belül megvalósítandó terület </a:t>
            </a:r>
            <a:r>
              <a:rPr lang="hu-HU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lehatárolása:</a:t>
            </a:r>
          </a:p>
          <a:p>
            <a:endParaRPr lang="hu-HU" sz="800" dirty="0"/>
          </a:p>
          <a:p>
            <a:r>
              <a:rPr lang="hu-HU" sz="1400" b="1" dirty="0" smtClean="0"/>
              <a:t>JR-1 </a:t>
            </a:r>
            <a:r>
              <a:rPr lang="hu-HU" sz="1400" b="1" dirty="0"/>
              <a:t>jelű szakasz </a:t>
            </a:r>
            <a:endParaRPr lang="hu-HU" sz="1400" dirty="0"/>
          </a:p>
          <a:p>
            <a:r>
              <a:rPr lang="hu-HU" sz="1400" dirty="0"/>
              <a:t>A Jókai utca északi páros oldal a Rákóczi utcába befordulva az I. ütemben elkészült szakaszig </a:t>
            </a:r>
            <a:endParaRPr lang="hu-HU" sz="1400" dirty="0" smtClean="0"/>
          </a:p>
          <a:p>
            <a:endParaRPr lang="hu-HU" sz="1200" dirty="0" smtClean="0"/>
          </a:p>
          <a:p>
            <a:r>
              <a:rPr lang="hu-HU" sz="1400" b="1" dirty="0" smtClean="0"/>
              <a:t>J-1 </a:t>
            </a:r>
            <a:r>
              <a:rPr lang="hu-HU" sz="1400" b="1" dirty="0"/>
              <a:t>jelű szakasz </a:t>
            </a:r>
            <a:endParaRPr lang="hu-HU" sz="1400" dirty="0"/>
          </a:p>
          <a:p>
            <a:r>
              <a:rPr lang="hu-HU" sz="1400" dirty="0" smtClean="0"/>
              <a:t>A </a:t>
            </a:r>
            <a:r>
              <a:rPr lang="hu-HU" sz="1400" dirty="0"/>
              <a:t>Jókai utca páratlan oldala a Széchenyi téren keresztül a Petőfi utcáig </a:t>
            </a:r>
            <a:endParaRPr lang="hu-HU" sz="1400" dirty="0" smtClean="0"/>
          </a:p>
          <a:p>
            <a:endParaRPr lang="hu-HU" sz="800" dirty="0" smtClean="0"/>
          </a:p>
          <a:p>
            <a:r>
              <a:rPr lang="hu-HU" sz="1400" b="1" dirty="0" smtClean="0"/>
              <a:t>J-2 </a:t>
            </a:r>
            <a:r>
              <a:rPr lang="hu-HU" sz="1400" b="1" dirty="0"/>
              <a:t>jelű szakasz </a:t>
            </a:r>
            <a:endParaRPr lang="hu-HU" sz="1400" dirty="0"/>
          </a:p>
          <a:p>
            <a:r>
              <a:rPr lang="hu-HU" sz="1400" dirty="0" smtClean="0"/>
              <a:t>A </a:t>
            </a:r>
            <a:r>
              <a:rPr lang="hu-HU" sz="1400" dirty="0"/>
              <a:t>Jókai utca páros oldala a Széchenyi téren át az Arany J. </a:t>
            </a:r>
            <a:r>
              <a:rPr lang="hu-HU" sz="1400" dirty="0" smtClean="0"/>
              <a:t>utcáig</a:t>
            </a:r>
          </a:p>
          <a:p>
            <a:r>
              <a:rPr lang="hu-HU" sz="1400" dirty="0" smtClean="0"/>
              <a:t> </a:t>
            </a:r>
            <a:endParaRPr lang="hu-HU" sz="1400" dirty="0"/>
          </a:p>
          <a:p>
            <a:r>
              <a:rPr lang="hu-HU" sz="1400" b="1" dirty="0" smtClean="0"/>
              <a:t>A-1 </a:t>
            </a:r>
            <a:r>
              <a:rPr lang="hu-HU" sz="1400" b="1" dirty="0"/>
              <a:t>jelű szakasz </a:t>
            </a:r>
            <a:endParaRPr lang="hu-HU" sz="1400" dirty="0"/>
          </a:p>
          <a:p>
            <a:r>
              <a:rPr lang="hu-HU" sz="1400" dirty="0" smtClean="0"/>
              <a:t>Az </a:t>
            </a:r>
            <a:r>
              <a:rPr lang="hu-HU" sz="1400" dirty="0"/>
              <a:t>Arany J. utca északi páros oldala az I. ütemben elkészült szakaszig </a:t>
            </a:r>
            <a:endParaRPr lang="hu-HU" sz="1400" dirty="0" smtClean="0"/>
          </a:p>
          <a:p>
            <a:endParaRPr lang="hu-HU" sz="800" dirty="0"/>
          </a:p>
          <a:p>
            <a:r>
              <a:rPr lang="hu-HU" sz="1400" b="1" dirty="0" smtClean="0"/>
              <a:t>P-3 </a:t>
            </a:r>
            <a:r>
              <a:rPr lang="hu-HU" sz="1400" b="1" dirty="0"/>
              <a:t>jelű szakasz </a:t>
            </a:r>
            <a:endParaRPr lang="hu-HU" sz="1400" dirty="0"/>
          </a:p>
          <a:p>
            <a:r>
              <a:rPr lang="hu-HU" sz="1400" dirty="0" smtClean="0"/>
              <a:t>A </a:t>
            </a:r>
            <a:r>
              <a:rPr lang="hu-HU" sz="1400" dirty="0"/>
              <a:t>Petőfi utca északi páros oldala az I. ütemben elkészült szakaszig </a:t>
            </a:r>
            <a:endParaRPr lang="hu-HU" sz="1400" dirty="0" smtClean="0"/>
          </a:p>
          <a:p>
            <a:endParaRPr lang="hu-HU" sz="800" dirty="0"/>
          </a:p>
          <a:p>
            <a:r>
              <a:rPr lang="hu-HU" sz="1400" b="1" dirty="0" smtClean="0"/>
              <a:t>P-4 </a:t>
            </a:r>
            <a:r>
              <a:rPr lang="hu-HU" sz="1400" b="1" dirty="0"/>
              <a:t>jelű szakasz </a:t>
            </a:r>
            <a:endParaRPr lang="hu-HU" sz="1400" dirty="0"/>
          </a:p>
          <a:p>
            <a:r>
              <a:rPr lang="hu-HU" sz="1400" dirty="0" smtClean="0"/>
              <a:t>A </a:t>
            </a:r>
            <a:r>
              <a:rPr lang="hu-HU" sz="1400" dirty="0"/>
              <a:t>Petőfi utca északi páros oldala az I. ütemben elkészült szakaszig </a:t>
            </a:r>
            <a:endParaRPr lang="hu-HU" sz="1400" dirty="0"/>
          </a:p>
        </p:txBody>
      </p:sp>
      <p:pic>
        <p:nvPicPr>
          <p:cNvPr id="8" name="Kép 7"/>
          <p:cNvPicPr/>
          <p:nvPr/>
        </p:nvPicPr>
        <p:blipFill rotWithShape="1">
          <a:blip r:embed="rId3"/>
          <a:srcRect l="11905" t="18220" r="61806" b="6544"/>
          <a:stretch/>
        </p:blipFill>
        <p:spPr bwMode="auto">
          <a:xfrm>
            <a:off x="4790844" y="2021084"/>
            <a:ext cx="4395008" cy="33354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167009" y="394777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TOP-2.1.3-16 </a:t>
            </a:r>
            <a:endParaRPr lang="hu-HU" dirty="0"/>
          </a:p>
          <a:p>
            <a:r>
              <a:rPr lang="hu-HU" dirty="0"/>
              <a:t> </a:t>
            </a:r>
            <a:r>
              <a:rPr lang="hu-HU" b="1" dirty="0"/>
              <a:t>Csapadék- és belvízelvezetés fejlesztése Nagytőkén II. ütem 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915" y="6123785"/>
            <a:ext cx="7262465" cy="67710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hu-HU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hu-HU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Nyílt </a:t>
            </a:r>
            <a:r>
              <a:rPr lang="hu-HU" i="1" dirty="0">
                <a:solidFill>
                  <a:srgbClr val="000000"/>
                </a:solidFill>
                <a:latin typeface="Calibri" panose="020F0502020204030204" pitchFamily="34" charset="0"/>
              </a:rPr>
              <a:t>felszínű </a:t>
            </a:r>
            <a:r>
              <a:rPr lang="hu-HU" i="1" dirty="0" err="1">
                <a:solidFill>
                  <a:srgbClr val="000000"/>
                </a:solidFill>
                <a:latin typeface="Calibri" panose="020F0502020204030204" pitchFamily="34" charset="0"/>
              </a:rPr>
              <a:t>földmedrű</a:t>
            </a:r>
            <a:r>
              <a:rPr lang="hu-HU" i="1" dirty="0">
                <a:solidFill>
                  <a:srgbClr val="000000"/>
                </a:solidFill>
                <a:latin typeface="Calibri" panose="020F0502020204030204" pitchFamily="34" charset="0"/>
              </a:rPr>
              <a:t> vízelvezető árok: </a:t>
            </a:r>
            <a:r>
              <a:rPr lang="hu-HU" dirty="0">
                <a:solidFill>
                  <a:srgbClr val="000000"/>
                </a:solidFill>
                <a:latin typeface="Calibri" panose="020F0502020204030204" pitchFamily="34" charset="0"/>
              </a:rPr>
              <a:t>2013 fm </a:t>
            </a:r>
          </a:p>
        </p:txBody>
      </p:sp>
    </p:spTree>
    <p:extLst>
      <p:ext uri="{BB962C8B-B14F-4D97-AF65-F5344CB8AC3E}">
        <p14:creationId xmlns:p14="http://schemas.microsoft.com/office/powerpoint/2010/main" val="276464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1484040" y="1133128"/>
            <a:ext cx="7480448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hu-HU" sz="2400" b="1" dirty="0" smtClean="0"/>
              <a:t>Néhány gondolat a települési csapadékvíz-gazdálkodásról</a:t>
            </a:r>
          </a:p>
          <a:p>
            <a:pPr algn="just"/>
            <a:endParaRPr lang="hu-HU" sz="2000" dirty="0"/>
          </a:p>
          <a:p>
            <a:pPr algn="just"/>
            <a:r>
              <a:rPr lang="hu-HU" sz="2000" dirty="0" smtClean="0"/>
              <a:t>A települési csapadékvíz-gazdálkodás alapsémája:</a:t>
            </a:r>
          </a:p>
          <a:p>
            <a:pPr algn="just"/>
            <a:endParaRPr lang="hu-HU" sz="2000" dirty="0"/>
          </a:p>
          <a:p>
            <a:pPr algn="just"/>
            <a:endParaRPr lang="hu-HU" sz="2000" dirty="0" smtClean="0"/>
          </a:p>
          <a:p>
            <a:pPr algn="just"/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1-20 mm között      20-40 mm között</a:t>
            </a:r>
            <a:r>
              <a:rPr lang="hu-HU" dirty="0" smtClean="0"/>
              <a:t>         40 mm fölött</a:t>
            </a:r>
          </a:p>
          <a:p>
            <a:pPr algn="just"/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Beszivárogtatás      </a:t>
            </a:r>
            <a:r>
              <a:rPr lang="hu-HU" sz="1600" dirty="0" smtClean="0">
                <a:solidFill>
                  <a:schemeClr val="bg1">
                    <a:lumMod val="85000"/>
                  </a:schemeClr>
                </a:solidFill>
              </a:rPr>
              <a:t>lefolyás szabályozás</a:t>
            </a:r>
            <a:r>
              <a:rPr lang="hu-HU" sz="1600" dirty="0" smtClean="0"/>
              <a:t>       lefolyás biztosítása</a:t>
            </a:r>
          </a:p>
          <a:p>
            <a:pPr algn="just"/>
            <a:r>
              <a:rPr lang="hu-HU" sz="1600" dirty="0"/>
              <a:t> </a:t>
            </a:r>
            <a:r>
              <a:rPr lang="hu-HU" sz="1600" dirty="0" smtClean="0"/>
              <a:t>                                               </a:t>
            </a:r>
            <a:r>
              <a:rPr lang="hu-HU" sz="1600" dirty="0" smtClean="0">
                <a:solidFill>
                  <a:schemeClr val="bg1">
                    <a:lumMod val="85000"/>
                  </a:schemeClr>
                </a:solidFill>
              </a:rPr>
              <a:t>(tározás)</a:t>
            </a:r>
            <a:endParaRPr lang="hu-HU" sz="2000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lang="hu-HU" sz="32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 algn="just">
              <a:spcBef>
                <a:spcPct val="20000"/>
              </a:spcBef>
            </a:pPr>
            <a:r>
              <a:rPr lang="hu-HU" sz="2000" dirty="0" smtClean="0"/>
              <a:t>A projekt során kiépített csapadékvíz-elvezető rendszer jellegénél fogva a 40 milliméter fölötti nagy csapadékokat elvezető rendszerelem. Megvalósításával </a:t>
            </a:r>
            <a:r>
              <a:rPr lang="hu-HU" sz="2000" b="1" dirty="0" smtClean="0">
                <a:solidFill>
                  <a:srgbClr val="0070C0"/>
                </a:solidFill>
              </a:rPr>
              <a:t>Nagytőke </a:t>
            </a:r>
            <a:r>
              <a:rPr lang="hu-HU" sz="2000" b="1" dirty="0" smtClean="0">
                <a:solidFill>
                  <a:srgbClr val="0070C0"/>
                </a:solidFill>
              </a:rPr>
              <a:t>nagy intenzitású csapadékokkal szembeni biztonsága növekedni fog.</a:t>
            </a:r>
            <a:endParaRPr lang="hu-HU" sz="2000" dirty="0"/>
          </a:p>
          <a:p>
            <a:pPr lvl="0">
              <a:spcBef>
                <a:spcPct val="20000"/>
              </a:spcBef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Jobbra nyíl 2"/>
          <p:cNvSpPr/>
          <p:nvPr/>
        </p:nvSpPr>
        <p:spPr>
          <a:xfrm>
            <a:off x="1475390" y="2391761"/>
            <a:ext cx="5752256" cy="360040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6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1481750" y="2847168"/>
            <a:ext cx="45719" cy="581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3123665" y="2847168"/>
            <a:ext cx="45719" cy="581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5062525" y="2847168"/>
            <a:ext cx="45719" cy="581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50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1484040" y="1133128"/>
            <a:ext cx="7480448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hu-HU" sz="2400" b="1" dirty="0" smtClean="0"/>
              <a:t>Néhány gondolat a települési csapadékvíz-gazdálkodásról</a:t>
            </a:r>
          </a:p>
          <a:p>
            <a:pPr algn="just"/>
            <a:endParaRPr lang="hu-HU" sz="2000" dirty="0"/>
          </a:p>
          <a:p>
            <a:pPr algn="just"/>
            <a:r>
              <a:rPr lang="hu-HU" sz="2000" dirty="0" smtClean="0"/>
              <a:t>A települési csapadékvíz-gazdálkodás alapsémája:</a:t>
            </a:r>
          </a:p>
          <a:p>
            <a:pPr algn="just"/>
            <a:endParaRPr lang="hu-HU" sz="2000" dirty="0"/>
          </a:p>
          <a:p>
            <a:pPr algn="just"/>
            <a:endParaRPr lang="hu-HU" sz="2000" dirty="0" smtClean="0"/>
          </a:p>
          <a:p>
            <a:pPr algn="just"/>
            <a:r>
              <a:rPr lang="hu-HU" dirty="0" smtClean="0"/>
              <a:t>1-20 mm között      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20-40 mm között</a:t>
            </a:r>
            <a:r>
              <a:rPr lang="hu-HU" dirty="0" smtClean="0"/>
              <a:t>         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40 mm fölött</a:t>
            </a:r>
          </a:p>
          <a:p>
            <a:pPr algn="just"/>
            <a:r>
              <a:rPr lang="hu-HU" dirty="0" smtClean="0"/>
              <a:t>Beszivárogtatás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      </a:t>
            </a:r>
            <a:r>
              <a:rPr lang="hu-HU" sz="1600" dirty="0" smtClean="0">
                <a:solidFill>
                  <a:schemeClr val="bg1">
                    <a:lumMod val="85000"/>
                  </a:schemeClr>
                </a:solidFill>
              </a:rPr>
              <a:t>lefolyás szabályozás</a:t>
            </a:r>
            <a:r>
              <a:rPr lang="hu-HU" sz="1600" dirty="0" smtClean="0"/>
              <a:t>       </a:t>
            </a:r>
            <a:r>
              <a:rPr lang="hu-HU" sz="1600" dirty="0" smtClean="0">
                <a:solidFill>
                  <a:schemeClr val="bg1">
                    <a:lumMod val="85000"/>
                  </a:schemeClr>
                </a:solidFill>
              </a:rPr>
              <a:t>lefolyás biztosítása</a:t>
            </a:r>
          </a:p>
          <a:p>
            <a:pPr algn="just"/>
            <a:r>
              <a:rPr lang="hu-HU" sz="1600" dirty="0"/>
              <a:t> </a:t>
            </a:r>
            <a:r>
              <a:rPr lang="hu-HU" sz="1600" dirty="0" smtClean="0"/>
              <a:t>                                               </a:t>
            </a:r>
            <a:r>
              <a:rPr lang="hu-HU" sz="1600" dirty="0" smtClean="0">
                <a:solidFill>
                  <a:schemeClr val="bg1">
                    <a:lumMod val="85000"/>
                  </a:schemeClr>
                </a:solidFill>
              </a:rPr>
              <a:t>(tározás)</a:t>
            </a:r>
            <a:endParaRPr lang="hu-HU" sz="2000" dirty="0">
              <a:solidFill>
                <a:schemeClr val="bg1">
                  <a:lumMod val="8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lang="hu-HU" dirty="0" smtClean="0"/>
          </a:p>
          <a:p>
            <a:pPr lvl="0">
              <a:spcBef>
                <a:spcPct val="20000"/>
              </a:spcBef>
            </a:pPr>
            <a:r>
              <a:rPr lang="hu-HU" dirty="0" smtClean="0"/>
              <a:t>További megvalósítható/megvalósítandó elemek: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dirty="0" smtClean="0"/>
              <a:t>Vízáteresztő burkolatok (pl. gyeprács) parkolóhelyeken, járdákon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dirty="0" smtClean="0"/>
              <a:t>Zöldfelületek kialakítása, fák ültetése terepmélyedésekben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dirty="0"/>
              <a:t>Földmedrű szikkasztóárkok a mellékutcákban</a:t>
            </a:r>
          </a:p>
          <a:p>
            <a:pPr lvl="0">
              <a:spcBef>
                <a:spcPct val="20000"/>
              </a:spcBef>
            </a:pPr>
            <a:endParaRPr lang="hu-HU" dirty="0" smtClean="0"/>
          </a:p>
          <a:p>
            <a:pPr lvl="0">
              <a:spcBef>
                <a:spcPct val="20000"/>
              </a:spcBef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Jobbra nyíl 2"/>
          <p:cNvSpPr/>
          <p:nvPr/>
        </p:nvSpPr>
        <p:spPr>
          <a:xfrm>
            <a:off x="1475390" y="2391761"/>
            <a:ext cx="5752256" cy="360040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6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1481750" y="2847168"/>
            <a:ext cx="45719" cy="581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3123665" y="2847168"/>
            <a:ext cx="45719" cy="581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5062525" y="2847168"/>
            <a:ext cx="45719" cy="581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6147" name="Picture 3" descr="Képtalálat a következőre: „bokrok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363421"/>
            <a:ext cx="1727774" cy="129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Képtalálat a következőre: „gyeprács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214" y="5363422"/>
            <a:ext cx="2051866" cy="129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éptalálat a következőre: „szikkasztóárok”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610" y="5370627"/>
            <a:ext cx="1964411" cy="1307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39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1484040" y="1133128"/>
            <a:ext cx="7480448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hu-HU" sz="2400" b="1" dirty="0" smtClean="0"/>
              <a:t>Néhány gondolat a települési csapadékvíz-gazdálkodásról</a:t>
            </a:r>
          </a:p>
          <a:p>
            <a:pPr algn="just"/>
            <a:endParaRPr lang="hu-HU" sz="2000" dirty="0"/>
          </a:p>
          <a:p>
            <a:pPr algn="just"/>
            <a:r>
              <a:rPr lang="hu-HU" sz="2000" dirty="0" smtClean="0"/>
              <a:t>A települési csapadékvíz-gazdálkodás alapsémája:</a:t>
            </a:r>
          </a:p>
          <a:p>
            <a:pPr algn="just"/>
            <a:endParaRPr lang="hu-HU" sz="2000" dirty="0"/>
          </a:p>
          <a:p>
            <a:pPr algn="just"/>
            <a:endParaRPr lang="hu-HU" sz="2000" dirty="0" smtClean="0"/>
          </a:p>
          <a:p>
            <a:pPr algn="just"/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1-20 mm között      </a:t>
            </a:r>
            <a:r>
              <a:rPr lang="hu-HU" dirty="0" smtClean="0"/>
              <a:t>20-40 mm között         </a:t>
            </a:r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40 mm fölött</a:t>
            </a:r>
          </a:p>
          <a:p>
            <a:pPr algn="just"/>
            <a:r>
              <a:rPr lang="hu-HU" dirty="0" smtClean="0">
                <a:solidFill>
                  <a:schemeClr val="bg1">
                    <a:lumMod val="85000"/>
                  </a:schemeClr>
                </a:solidFill>
              </a:rPr>
              <a:t>Beszivárogtatás      </a:t>
            </a:r>
            <a:r>
              <a:rPr lang="hu-HU" sz="1600" dirty="0" smtClean="0"/>
              <a:t>lefolyás szabályozás       </a:t>
            </a:r>
            <a:r>
              <a:rPr lang="hu-HU" sz="1600" dirty="0" smtClean="0">
                <a:solidFill>
                  <a:schemeClr val="bg1">
                    <a:lumMod val="85000"/>
                  </a:schemeClr>
                </a:solidFill>
              </a:rPr>
              <a:t>lefolyás biztosítása</a:t>
            </a:r>
          </a:p>
          <a:p>
            <a:pPr algn="just"/>
            <a:r>
              <a:rPr lang="hu-HU" sz="1600" dirty="0"/>
              <a:t> </a:t>
            </a:r>
            <a:r>
              <a:rPr lang="hu-HU" sz="1600" dirty="0" smtClean="0"/>
              <a:t>                                   (visszatartás, tározás)</a:t>
            </a:r>
            <a:endParaRPr lang="hu-HU" sz="2000" dirty="0"/>
          </a:p>
          <a:p>
            <a:pPr lvl="0">
              <a:spcBef>
                <a:spcPct val="20000"/>
              </a:spcBef>
            </a:pPr>
            <a:endParaRPr lang="hu-HU" dirty="0" smtClean="0"/>
          </a:p>
          <a:p>
            <a:pPr lvl="0">
              <a:spcBef>
                <a:spcPct val="20000"/>
              </a:spcBef>
            </a:pPr>
            <a:r>
              <a:rPr lang="hu-HU" dirty="0" smtClean="0"/>
              <a:t>További megvalósítható/megvalósítandó elemek: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dirty="0" smtClean="0"/>
              <a:t>Csapadékvíz-gyűjtő </a:t>
            </a:r>
            <a:r>
              <a:rPr lang="hu-HU" dirty="0"/>
              <a:t>konténerek, hordók (kerti locsoláshoz)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dirty="0" smtClean="0"/>
              <a:t>Ideiglenes vízborítású területek kialakítása (záportározók)</a:t>
            </a:r>
          </a:p>
          <a:p>
            <a:pPr marL="285750" lvl="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dirty="0" smtClean="0"/>
              <a:t>A </a:t>
            </a:r>
            <a:r>
              <a:rPr lang="hu-HU" dirty="0"/>
              <a:t>túl gyors összegyülekezést akadályozó létesítmények</a:t>
            </a:r>
          </a:p>
          <a:p>
            <a:pPr lvl="0">
              <a:spcBef>
                <a:spcPct val="20000"/>
              </a:spcBef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Jobbra nyíl 2"/>
          <p:cNvSpPr/>
          <p:nvPr/>
        </p:nvSpPr>
        <p:spPr>
          <a:xfrm>
            <a:off x="1475390" y="2391761"/>
            <a:ext cx="5752256" cy="360040"/>
          </a:xfrm>
          <a:prstGeom prst="rightArrow">
            <a:avLst/>
          </a:prstGeom>
          <a:gradFill flip="none" rotWithShape="1">
            <a:gsLst>
              <a:gs pos="0">
                <a:srgbClr val="00B0F0"/>
              </a:gs>
              <a:gs pos="68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/>
          <p:cNvSpPr/>
          <p:nvPr/>
        </p:nvSpPr>
        <p:spPr>
          <a:xfrm>
            <a:off x="1481750" y="2847168"/>
            <a:ext cx="45719" cy="581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/>
          <p:cNvSpPr/>
          <p:nvPr/>
        </p:nvSpPr>
        <p:spPr>
          <a:xfrm>
            <a:off x="3123665" y="2847168"/>
            <a:ext cx="45719" cy="5818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/>
          <p:cNvSpPr/>
          <p:nvPr/>
        </p:nvSpPr>
        <p:spPr>
          <a:xfrm>
            <a:off x="5062525" y="2847168"/>
            <a:ext cx="45719" cy="5818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/>
          <p:cNvPicPr/>
          <p:nvPr/>
        </p:nvPicPr>
        <p:blipFill>
          <a:blip r:embed="rId3"/>
          <a:stretch>
            <a:fillRect/>
          </a:stretch>
        </p:blipFill>
        <p:spPr>
          <a:xfrm>
            <a:off x="3469021" y="5370626"/>
            <a:ext cx="1755244" cy="1307117"/>
          </a:xfrm>
          <a:prstGeom prst="rect">
            <a:avLst/>
          </a:prstGeom>
        </p:spPr>
      </p:pic>
      <p:pic>
        <p:nvPicPr>
          <p:cNvPr id="5124" name="Picture 4" descr="Képtalálat a következőre: „zápor tó”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265" y="5370626"/>
            <a:ext cx="1723999" cy="129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469" y="5369209"/>
            <a:ext cx="1941552" cy="1296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06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899592" y="404664"/>
            <a:ext cx="7992887" cy="5877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hu-HU" sz="2000" b="1" dirty="0" smtClean="0">
                <a:solidFill>
                  <a:srgbClr val="0070C0"/>
                </a:solidFill>
              </a:rPr>
              <a:t>     A települési vízgazdálkodás kapcsolódása a térségi vízgazdálkodáshoz</a:t>
            </a:r>
          </a:p>
          <a:p>
            <a:pPr algn="ctr">
              <a:spcBef>
                <a:spcPct val="20000"/>
              </a:spcBef>
            </a:pPr>
            <a:r>
              <a:rPr lang="hu-HU" sz="1600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„Egyedül nem megy” - komplex feladat és felelőség</a:t>
            </a:r>
          </a:p>
          <a:p>
            <a:pPr lvl="0">
              <a:spcBef>
                <a:spcPct val="20000"/>
              </a:spcBef>
            </a:pPr>
            <a:endParaRPr lang="hu-HU" sz="2000" b="1" dirty="0" smtClean="0">
              <a:solidFill>
                <a:srgbClr val="0070C0"/>
              </a:solidFill>
            </a:endParaRPr>
          </a:p>
          <a:p>
            <a:pPr lvl="0">
              <a:spcBef>
                <a:spcPct val="20000"/>
              </a:spcBef>
            </a:pPr>
            <a:endParaRPr lang="hu-HU" sz="20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lang="hu-HU" sz="32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885" y="2963745"/>
            <a:ext cx="4873367" cy="3248911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1344529" y="3510300"/>
            <a:ext cx="1144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Víztöbblet</a:t>
            </a:r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33111" y="4956481"/>
            <a:ext cx="967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Vízhiány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2123728" y="314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981191" y="2348880"/>
            <a:ext cx="1010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Lakosság</a:t>
            </a: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4427765" y="2348880"/>
            <a:ext cx="154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Önkormányzat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6228184" y="2348880"/>
            <a:ext cx="1982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Vízügyi Igazgatóság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282289" y="1176989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u-HU" b="1" dirty="0">
                <a:solidFill>
                  <a:schemeClr val="tx1">
                    <a:tint val="75000"/>
                  </a:schemeClr>
                </a:solidFill>
              </a:rPr>
              <a:t>A példák alapján látható, a nagy csapadékok elvezetését lehetővé tevő rendszerelemek megvalósítása elsősorban önkormányzati és állami feladat. A kisebb csapadékokat kezelni képes infrastruktúra megvalósítása és működtetése inkább a lakosság és a helyi vállalkozások feladata.</a:t>
            </a:r>
          </a:p>
        </p:txBody>
      </p:sp>
    </p:spTree>
    <p:extLst>
      <p:ext uri="{BB962C8B-B14F-4D97-AF65-F5344CB8AC3E}">
        <p14:creationId xmlns:p14="http://schemas.microsoft.com/office/powerpoint/2010/main" val="269478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5" name="Kép 4"/>
          <p:cNvPicPr/>
          <p:nvPr/>
        </p:nvPicPr>
        <p:blipFill>
          <a:blip r:embed="rId3"/>
          <a:stretch>
            <a:fillRect/>
          </a:stretch>
        </p:blipFill>
        <p:spPr>
          <a:xfrm>
            <a:off x="611560" y="1185766"/>
            <a:ext cx="3826510" cy="3259455"/>
          </a:xfrm>
          <a:prstGeom prst="rect">
            <a:avLst/>
          </a:prstGeom>
        </p:spPr>
      </p:pic>
      <p:sp>
        <p:nvSpPr>
          <p:cNvPr id="9" name="Szövegdoboz 2"/>
          <p:cNvSpPr txBox="1">
            <a:spLocks noChangeArrowheads="1"/>
          </p:cNvSpPr>
          <p:nvPr/>
        </p:nvSpPr>
        <p:spPr bwMode="auto">
          <a:xfrm>
            <a:off x="4567730" y="1265272"/>
            <a:ext cx="4347005" cy="275165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0" tIns="0" rIns="0" bIns="0" anchor="t" anchorCtr="0">
            <a:noAutofit/>
          </a:bodyPr>
          <a:lstStyle/>
          <a:p>
            <a:pPr marL="790575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1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Terepmélyedés növényzettel beültetve </a:t>
            </a:r>
          </a:p>
          <a:p>
            <a:pPr marL="790575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1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Talajjavítás, talajcsere: a tömörödött és/vagy rossz szivárgási tényezőjű talaj cseréje</a:t>
            </a:r>
          </a:p>
          <a:p>
            <a:pPr marL="790575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Terepmélyedés növényzettel beültetve </a:t>
            </a:r>
          </a:p>
          <a:p>
            <a:pPr marL="790575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1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Füvesített árok</a:t>
            </a:r>
          </a:p>
          <a:p>
            <a:pPr marL="790575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1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Tetővíztároló tartály</a:t>
            </a:r>
          </a:p>
          <a:p>
            <a:pPr marL="790575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1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Áteresztő burkolattal kialakított kocsibejáró</a:t>
            </a:r>
          </a:p>
          <a:p>
            <a:pPr marL="790575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Füvesített árok</a:t>
            </a:r>
          </a:p>
          <a:p>
            <a:pPr marL="790575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hu-HU" sz="1400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Terepmélyedés növényzettel beültetve </a:t>
            </a:r>
          </a:p>
          <a:p>
            <a:pPr marL="790575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hu-HU" sz="1400" dirty="0" smtClean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telek természetes növénytakarójának megőrzése</a:t>
            </a:r>
            <a:endParaRPr lang="hu-HU" sz="1400" dirty="0">
              <a:effectLst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802862" y="745373"/>
            <a:ext cx="631865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hu-HU" dirty="0" smtClean="0"/>
              <a:t>Csapadék lefolyás szabályozás - Alkalmazás </a:t>
            </a:r>
            <a:r>
              <a:rPr lang="hu-HU" dirty="0"/>
              <a:t>családi házas területen</a:t>
            </a:r>
          </a:p>
        </p:txBody>
      </p:sp>
      <p:pic>
        <p:nvPicPr>
          <p:cNvPr id="11" name="Picture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45221"/>
            <a:ext cx="2503140" cy="1835978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3" name="Téglalap 2"/>
          <p:cNvSpPr/>
          <p:nvPr/>
        </p:nvSpPr>
        <p:spPr>
          <a:xfrm>
            <a:off x="3274564" y="4301469"/>
            <a:ext cx="34165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Az </a:t>
            </a:r>
            <a:r>
              <a:rPr lang="hu-HU" sz="1600" dirty="0" smtClean="0"/>
              <a:t>esőkertek </a:t>
            </a:r>
            <a:r>
              <a:rPr lang="hu-HU" sz="1600" dirty="0"/>
              <a:t>mesterségesen </a:t>
            </a:r>
            <a:r>
              <a:rPr lang="hu-HU" sz="1600" dirty="0" smtClean="0"/>
              <a:t>kialakított, </a:t>
            </a:r>
            <a:r>
              <a:rPr lang="hu-HU" sz="1600" dirty="0"/>
              <a:t>és növényzettel beültetett </a:t>
            </a:r>
            <a:r>
              <a:rPr lang="hu-HU" sz="1600" dirty="0" smtClean="0"/>
              <a:t>mélyfelületek, </a:t>
            </a:r>
            <a:r>
              <a:rPr lang="hu-HU" sz="1600" dirty="0"/>
              <a:t>természetes helyi talajjal. Korlátozott kiterjedésű burkolt felületek lefolyó vizeit fogadja. Beszivárogtat és párologtat. A hozzárendelt vízgyűjtő méretétől függően lehet </a:t>
            </a:r>
            <a:r>
              <a:rPr lang="hu-HU" sz="1600" dirty="0" err="1"/>
              <a:t>drénezett</a:t>
            </a:r>
            <a:r>
              <a:rPr lang="hu-HU" sz="1600" dirty="0"/>
              <a:t> is.</a:t>
            </a:r>
          </a:p>
        </p:txBody>
      </p:sp>
      <p:pic>
        <p:nvPicPr>
          <p:cNvPr id="12" name="Kép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706991" y="4541400"/>
            <a:ext cx="2243341" cy="1869743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5571"/>
            <a:ext cx="5958408" cy="73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6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18" y="0"/>
            <a:ext cx="48470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95" y="-30832"/>
            <a:ext cx="1602749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365104"/>
            <a:ext cx="3384376" cy="233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424033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68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lang="hu-HU" sz="3200" dirty="0" smtClean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  <a:p>
            <a:pPr lvl="0">
              <a:spcBef>
                <a:spcPct val="20000"/>
              </a:spcBef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5362" name="Picture 2" descr="Képtalálat a következőre: „település csapadékvíz csatorna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4" y="1014732"/>
            <a:ext cx="2843808" cy="213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3" y="2830623"/>
            <a:ext cx="2843809" cy="175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438558" y="836712"/>
            <a:ext cx="566874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002060"/>
                </a:solidFill>
              </a:rPr>
              <a:t>Lakossági feladatok a csapadékvíz- elvezetés és gazdálkodás kapcsán :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Lakóház csapadékcsatorna (eresz) tisztán tartása (épület állagmegóvása) </a:t>
            </a:r>
            <a:r>
              <a:rPr lang="hu-HU" b="1" dirty="0" smtClean="0">
                <a:solidFill>
                  <a:srgbClr val="002060"/>
                </a:solidFill>
              </a:rPr>
              <a:t>- </a:t>
            </a:r>
            <a:r>
              <a:rPr lang="hu-HU" b="1" dirty="0">
                <a:solidFill>
                  <a:srgbClr val="002060"/>
                </a:solidFill>
              </a:rPr>
              <a:t>öngondoskodás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 algn="just">
              <a:spcBef>
                <a:spcPts val="600"/>
              </a:spcBef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lakótelek/művelt mezőgazdasági terület jó vízgazdálkodási állapotának megtartása (helyes talajművelés, mélyebb területeken vízmegtartás, csapadékvíz összegyűjtése, fölösleges vizek elvezetése) - </a:t>
            </a:r>
            <a:r>
              <a:rPr lang="hu-HU" b="1" dirty="0">
                <a:solidFill>
                  <a:srgbClr val="002060"/>
                </a:solidFill>
              </a:rPr>
              <a:t>öngondoskodás</a:t>
            </a:r>
            <a:r>
              <a:rPr lang="hu-HU" dirty="0" smtClean="0">
                <a:solidFill>
                  <a:srgbClr val="002060"/>
                </a:solidFill>
              </a:rPr>
              <a:t>.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szomszéd telekre a vizet nem lehet átvezetni (pl. területfeltöltések!) </a:t>
            </a:r>
            <a:r>
              <a:rPr lang="hu-HU" b="1" dirty="0" smtClean="0">
                <a:solidFill>
                  <a:srgbClr val="002060"/>
                </a:solidFill>
              </a:rPr>
              <a:t>– öngondoskodás és közösségi felelősség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Kapubejáró alatt a csapadékvíz-elvezető csatorna lefolyási útját biztosítani kell! – </a:t>
            </a:r>
            <a:r>
              <a:rPr lang="hu-HU" b="1" dirty="0" smtClean="0">
                <a:solidFill>
                  <a:srgbClr val="002060"/>
                </a:solidFill>
              </a:rPr>
              <a:t>közösségi felelősség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hu-HU" dirty="0" smtClean="0">
                <a:solidFill>
                  <a:srgbClr val="002060"/>
                </a:solidFill>
              </a:rPr>
              <a:t>A csatorna jó állapotának (szemét kiszedése – kaszálás = vízfolyást gátlós akadályok eltávolítása) fenntartását a lakosság bevonásával rendeletben lehet szabályozni. - </a:t>
            </a:r>
            <a:r>
              <a:rPr lang="hu-HU" b="1" dirty="0" smtClean="0">
                <a:solidFill>
                  <a:srgbClr val="002060"/>
                </a:solidFill>
              </a:rPr>
              <a:t>közösségi </a:t>
            </a:r>
            <a:r>
              <a:rPr lang="hu-HU" b="1" dirty="0">
                <a:solidFill>
                  <a:srgbClr val="002060"/>
                </a:solidFill>
              </a:rPr>
              <a:t>felelősség</a:t>
            </a: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endParaRPr lang="hu-HU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hu-HU" b="1" dirty="0" smtClean="0">
              <a:solidFill>
                <a:srgbClr val="002060"/>
              </a:solidFill>
            </a:endParaRP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002060"/>
              </a:solidFill>
            </a:endParaRPr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3" y="4581128"/>
            <a:ext cx="2824375" cy="211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29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539551" y="983160"/>
            <a:ext cx="7929987" cy="5770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 előadás tartalma: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Az ATIVIZIG-</a:t>
            </a:r>
            <a:r>
              <a:rPr lang="hu-HU" dirty="0" err="1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ről</a:t>
            </a:r>
            <a:r>
              <a:rPr lang="hu-HU" dirty="0" smtClean="0">
                <a:solidFill>
                  <a:schemeClr val="accent1">
                    <a:lumMod val="50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röviden</a:t>
            </a:r>
            <a:endParaRPr lang="hu-HU" b="1" dirty="0" smtClean="0">
              <a:solidFill>
                <a:schemeClr val="accent1">
                  <a:lumMod val="50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Nagytőke </a:t>
            </a: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vízgazdálkodási helyzete, helye a térségi vízrendszerben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Belvíz, aszály, öntözés, szennyvíz-csatornázottság helyzete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 külterületi –belterületi csapadékvízrendszerek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Klímaváltozás várható hatásai a vízgazdálkodási helyzetre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Magyarország Vízgyűjtő-gazdálkodási terve 2015.</a:t>
            </a:r>
          </a:p>
          <a:p>
            <a:pPr lvl="1">
              <a:lnSpc>
                <a:spcPct val="150000"/>
              </a:lnSpc>
            </a:pP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Települési vízgazdálkodás stratégia</a:t>
            </a:r>
          </a:p>
          <a:p>
            <a:pPr lvl="1">
              <a:lnSpc>
                <a:spcPct val="150000"/>
              </a:lnSpc>
            </a:pP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Települési megoldási lehetőségek</a:t>
            </a:r>
          </a:p>
          <a:p>
            <a:pPr lvl="1">
              <a:lnSpc>
                <a:spcPct val="150000"/>
              </a:lnSpc>
            </a:pP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Egyéni megoldási lehetőségek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„Egyedül nem megy” - komplex </a:t>
            </a:r>
            <a:r>
              <a:rPr lang="hu-HU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feladat és felelőség</a:t>
            </a:r>
            <a:endParaRPr lang="hu-HU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Miért érdemes az esővizet hasznosítani?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hu-HU" dirty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Lakossági feladatok a csapadékvíz- elvezetés és gazdálkodás kapcsán </a:t>
            </a:r>
          </a:p>
        </p:txBody>
      </p:sp>
    </p:spTree>
    <p:extLst>
      <p:ext uri="{BB962C8B-B14F-4D97-AF65-F5344CB8AC3E}">
        <p14:creationId xmlns:p14="http://schemas.microsoft.com/office/powerpoint/2010/main" val="27004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5" y="0"/>
            <a:ext cx="9143085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77" y="1153753"/>
            <a:ext cx="8208912" cy="5382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584" y="5229200"/>
            <a:ext cx="4824536" cy="504055"/>
          </a:xfrm>
          <a:solidFill>
            <a:schemeClr val="tx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hu-HU" sz="2800" b="1" dirty="0" smtClean="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Köszönöm a figyelmet!</a:t>
            </a:r>
            <a:endParaRPr lang="hu-HU" sz="2800" b="1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827585" y="5964963"/>
            <a:ext cx="5472608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pPr lvl="0">
              <a:spcBef>
                <a:spcPct val="20000"/>
              </a:spcBef>
            </a:pPr>
            <a:r>
              <a:rPr lang="hu-HU" sz="2400" dirty="0" smtClean="0">
                <a:solidFill>
                  <a:srgbClr val="002060"/>
                </a:solidFill>
              </a:rPr>
              <a:t>Előadó: </a:t>
            </a:r>
            <a:r>
              <a:rPr lang="hu-HU" sz="2400" dirty="0" err="1" smtClean="0">
                <a:solidFill>
                  <a:srgbClr val="002060"/>
                </a:solidFill>
              </a:rPr>
              <a:t>Szirovicza</a:t>
            </a:r>
            <a:r>
              <a:rPr lang="hu-HU" sz="2400" dirty="0" smtClean="0">
                <a:solidFill>
                  <a:srgbClr val="002060"/>
                </a:solidFill>
              </a:rPr>
              <a:t> Milán, műszaki ügyintéző</a:t>
            </a:r>
            <a:endParaRPr lang="hu-HU" sz="2400" dirty="0" smtClean="0">
              <a:solidFill>
                <a:srgbClr val="00206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hu-HU" sz="1600" dirty="0" smtClean="0">
                <a:solidFill>
                  <a:srgbClr val="002060"/>
                </a:solidFill>
              </a:rPr>
              <a:t>ATIVIZIG, </a:t>
            </a:r>
            <a:r>
              <a:rPr lang="hu-HU" sz="1600" dirty="0" smtClean="0">
                <a:solidFill>
                  <a:srgbClr val="002060"/>
                </a:solidFill>
              </a:rPr>
              <a:t>sziroviczam</a:t>
            </a:r>
            <a:r>
              <a:rPr lang="hu-HU" sz="1600" dirty="0" smtClean="0">
                <a:solidFill>
                  <a:srgbClr val="002060"/>
                </a:solidFill>
              </a:rPr>
              <a:t>@ativizig.hu</a:t>
            </a:r>
            <a:endParaRPr kumimoji="0" lang="hu-HU" sz="1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1691680" y="404664"/>
            <a:ext cx="7272808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hu-HU" dirty="0" smtClean="0"/>
              <a:t>Nagytőke</a:t>
            </a:r>
            <a:r>
              <a:rPr lang="hu-HU" dirty="0" smtClean="0"/>
              <a:t> </a:t>
            </a:r>
            <a:r>
              <a:rPr lang="hu-HU" dirty="0" smtClean="0"/>
              <a:t>belterületi vízrendezés</a:t>
            </a:r>
            <a:endParaRPr lang="hu-HU" dirty="0"/>
          </a:p>
          <a:p>
            <a:pPr lvl="0">
              <a:spcBef>
                <a:spcPct val="20000"/>
              </a:spcBef>
            </a:pPr>
            <a:r>
              <a:rPr lang="hu-HU" dirty="0" smtClean="0"/>
              <a:t>TOP-2.1.3-16</a:t>
            </a:r>
            <a:endParaRPr lang="hu-HU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71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539551" y="983160"/>
            <a:ext cx="792998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ATIVIZIG = </a:t>
            </a:r>
            <a:r>
              <a:rPr lang="hu-HU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lsó-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TI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sza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-vidéki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VIZ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ügyi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b="1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IG</a:t>
            </a:r>
            <a:r>
              <a:rPr lang="hu-HU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azgatóság</a:t>
            </a:r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hu-HU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Működési területe: - Csongrád-Csanád Vármegye teljes területe</a:t>
            </a:r>
          </a:p>
          <a:p>
            <a:r>
              <a:rPr lang="hu-HU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- Békés Vármegye egy része</a:t>
            </a:r>
          </a:p>
          <a:p>
            <a:r>
              <a:rPr lang="hu-HU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- Bács-Kiskun Vármegye egy része </a:t>
            </a:r>
          </a:p>
          <a:p>
            <a:r>
              <a:rPr lang="hu-HU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hu-H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     - Jász-Nagykun-Szolnok Vármegye egy része</a:t>
            </a:r>
          </a:p>
          <a:p>
            <a:endParaRPr lang="hu-HU" sz="1000" dirty="0" smtClean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hu-HU" sz="1600" dirty="0" smtClean="0"/>
              <a:t>(Határai</a:t>
            </a:r>
            <a:r>
              <a:rPr lang="hu-HU" sz="1600" dirty="0"/>
              <a:t>: nyugaton a Duna-Tisza közti vízválasztó, északon Kecskemét, Alpár közigazgatási határa, illetve a Hármas-Körös folyó bal partja és Öcsöd keleti közigazgatási határa. Továbbiakban Csongrád megye közigazgatási határa Gádorosig, majd dél-keleti irányban a Pusztaottlaka-</a:t>
            </a:r>
            <a:r>
              <a:rPr lang="hu-HU" sz="1600" dirty="0" err="1"/>
              <a:t>Kevermesi</a:t>
            </a:r>
            <a:r>
              <a:rPr lang="hu-HU" sz="1600" dirty="0"/>
              <a:t> vonal. Délen a Magyar-Román, illetve a Magyar-Szerb </a:t>
            </a:r>
            <a:r>
              <a:rPr lang="hu-HU" sz="1600" dirty="0" smtClean="0"/>
              <a:t>országhatár.)</a:t>
            </a:r>
          </a:p>
          <a:p>
            <a:endParaRPr lang="hu-HU" dirty="0" smtClean="0"/>
          </a:p>
          <a:p>
            <a:r>
              <a:rPr lang="hu-HU" dirty="0"/>
              <a:t>Mélyártéri terület:	</a:t>
            </a:r>
            <a:r>
              <a:rPr lang="hu-HU" dirty="0" smtClean="0"/>
              <a:t>2114,6 </a:t>
            </a:r>
            <a:r>
              <a:rPr lang="hu-HU" dirty="0"/>
              <a:t>km</a:t>
            </a:r>
            <a:r>
              <a:rPr lang="hu-HU" baseline="30000" dirty="0"/>
              <a:t>2</a:t>
            </a:r>
            <a:endParaRPr lang="hu-HU" dirty="0"/>
          </a:p>
          <a:p>
            <a:r>
              <a:rPr lang="hu-HU" dirty="0" smtClean="0"/>
              <a:t>Fennsíki </a:t>
            </a:r>
            <a:r>
              <a:rPr lang="hu-HU" dirty="0"/>
              <a:t>terület:	</a:t>
            </a:r>
            <a:r>
              <a:rPr lang="hu-HU" u="sng" dirty="0" smtClean="0"/>
              <a:t>6124,7 </a:t>
            </a:r>
            <a:r>
              <a:rPr lang="hu-HU" u="sng" dirty="0"/>
              <a:t>km</a:t>
            </a:r>
            <a:r>
              <a:rPr lang="hu-HU" u="sng" baseline="30000" dirty="0"/>
              <a:t>2</a:t>
            </a:r>
            <a:endParaRPr lang="hu-HU" dirty="0"/>
          </a:p>
          <a:p>
            <a:r>
              <a:rPr lang="hu-HU" dirty="0"/>
              <a:t> </a:t>
            </a:r>
            <a:r>
              <a:rPr lang="hu-HU" b="1" dirty="0" smtClean="0"/>
              <a:t>Összesen:</a:t>
            </a:r>
            <a:r>
              <a:rPr lang="hu-HU" b="1" dirty="0"/>
              <a:t>	8239,3 </a:t>
            </a:r>
            <a:r>
              <a:rPr lang="hu-HU" b="1" dirty="0" smtClean="0"/>
              <a:t>km</a:t>
            </a:r>
            <a:r>
              <a:rPr lang="hu-HU" b="1" baseline="30000" dirty="0" smtClean="0"/>
              <a:t>2</a:t>
            </a:r>
          </a:p>
          <a:p>
            <a:endParaRPr lang="hu-HU" b="1" baseline="30000" dirty="0"/>
          </a:p>
          <a:p>
            <a:endParaRPr lang="hu-HU" dirty="0"/>
          </a:p>
          <a:p>
            <a:endParaRPr lang="hu-HU" dirty="0">
              <a:solidFill>
                <a:schemeClr val="tx2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4470" y="3895660"/>
            <a:ext cx="4149454" cy="293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églalap 6"/>
          <p:cNvSpPr/>
          <p:nvPr/>
        </p:nvSpPr>
        <p:spPr>
          <a:xfrm>
            <a:off x="1977721" y="427538"/>
            <a:ext cx="561662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hu-HU" sz="2400" b="1" dirty="0" smtClean="0"/>
              <a:t>ATIVIZIG működési terület jellemzői</a:t>
            </a:r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366158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16" y="0"/>
            <a:ext cx="9143085" cy="6858000"/>
          </a:xfrm>
          <a:prstGeom prst="rect">
            <a:avLst/>
          </a:prstGeom>
        </p:spPr>
      </p:pic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55576" y="909011"/>
            <a:ext cx="8229600" cy="388814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hu-HU" sz="2400" dirty="0" smtClean="0"/>
          </a:p>
          <a:p>
            <a:pPr marL="0" indent="0" algn="just">
              <a:buNone/>
            </a:pPr>
            <a:r>
              <a:rPr lang="hu-HU" sz="2400" dirty="0" smtClean="0"/>
              <a:t>A </a:t>
            </a:r>
            <a:r>
              <a:rPr lang="hu-HU" sz="2400" dirty="0"/>
              <a:t>vízügyi igazgatóság területén mintegy </a:t>
            </a:r>
            <a:r>
              <a:rPr lang="hu-HU" sz="2400" dirty="0" smtClean="0"/>
              <a:t>7140 </a:t>
            </a:r>
            <a:r>
              <a:rPr lang="hu-HU" sz="2400" dirty="0"/>
              <a:t>km belvízvédelmi csatornahálózat </a:t>
            </a:r>
            <a:r>
              <a:rPr lang="hu-HU" sz="2400" dirty="0" smtClean="0"/>
              <a:t>van.</a:t>
            </a:r>
          </a:p>
          <a:p>
            <a:r>
              <a:rPr lang="hu-HU" sz="2400" dirty="0" smtClean="0"/>
              <a:t>Az </a:t>
            </a:r>
            <a:r>
              <a:rPr lang="hu-HU" sz="2400" dirty="0"/>
              <a:t>ATIVIZIG vagyonkezelésben/üzemeltetésben lévő csatorna: </a:t>
            </a:r>
            <a:r>
              <a:rPr lang="hu-HU" sz="2400" b="1" dirty="0" smtClean="0">
                <a:solidFill>
                  <a:srgbClr val="FF0000"/>
                </a:solidFill>
              </a:rPr>
              <a:t>4768 </a:t>
            </a:r>
            <a:r>
              <a:rPr lang="hu-HU" sz="2400" b="1" dirty="0" smtClean="0">
                <a:solidFill>
                  <a:srgbClr val="FF0000"/>
                </a:solidFill>
              </a:rPr>
              <a:t>km, </a:t>
            </a:r>
            <a:r>
              <a:rPr lang="hu-HU" sz="2400" dirty="0" smtClean="0"/>
              <a:t>szivattyútelep (belvizes, öntözős): </a:t>
            </a:r>
            <a:r>
              <a:rPr lang="hu-HU" sz="2400" b="1" dirty="0" smtClean="0">
                <a:solidFill>
                  <a:srgbClr val="FF0000"/>
                </a:solidFill>
              </a:rPr>
              <a:t>109</a:t>
            </a:r>
            <a:r>
              <a:rPr lang="hu-HU" sz="2400" b="1" dirty="0" smtClean="0">
                <a:solidFill>
                  <a:srgbClr val="FF0000"/>
                </a:solidFill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</a:rPr>
              <a:t>db. </a:t>
            </a:r>
            <a:r>
              <a:rPr lang="hu-HU" sz="2400" dirty="0"/>
              <a:t>Az önkormányzatokkal </a:t>
            </a:r>
            <a:r>
              <a:rPr lang="hu-HU" sz="2400" dirty="0" smtClean="0">
                <a:solidFill>
                  <a:srgbClr val="FF0000"/>
                </a:solidFill>
              </a:rPr>
              <a:t>419 </a:t>
            </a:r>
            <a:r>
              <a:rPr lang="hu-HU" sz="2400" dirty="0">
                <a:solidFill>
                  <a:srgbClr val="FF0000"/>
                </a:solidFill>
              </a:rPr>
              <a:t>km </a:t>
            </a:r>
            <a:r>
              <a:rPr lang="hu-HU" sz="2400" dirty="0"/>
              <a:t>csatornahosszra üzemeltetési szerződést kötöttünk.</a:t>
            </a:r>
          </a:p>
          <a:p>
            <a:r>
              <a:rPr lang="hu-HU" sz="2400" dirty="0" smtClean="0"/>
              <a:t>További </a:t>
            </a:r>
            <a:r>
              <a:rPr lang="hu-HU" sz="2400" dirty="0" smtClean="0"/>
              <a:t>2372 </a:t>
            </a:r>
            <a:r>
              <a:rPr lang="hu-HU" sz="2400" dirty="0"/>
              <a:t>km csatorna önkormányzati, társulati, üzemi illetve magán kezelésben van.</a:t>
            </a:r>
          </a:p>
          <a:p>
            <a:pPr marL="0" indent="0">
              <a:buNone/>
            </a:pPr>
            <a:r>
              <a:rPr lang="hu-HU" sz="2400" dirty="0" smtClean="0"/>
              <a:t>                                                                                                  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1977721" y="427538"/>
            <a:ext cx="561662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hu-HU" sz="2400" b="1" dirty="0" smtClean="0"/>
              <a:t>ATIVIZIG működési terület jellemzői</a:t>
            </a:r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121216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46" y="193664"/>
            <a:ext cx="1286673" cy="809425"/>
          </a:xfrm>
          <a:prstGeom prst="rect">
            <a:avLst/>
          </a:prstGeom>
        </p:spPr>
      </p:pic>
      <p:pic>
        <p:nvPicPr>
          <p:cNvPr id="9" name="Picture 8" descr="Belvízvesz_III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955"/>
            <a:ext cx="3779912" cy="265605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1" name="Picture 14" descr="Aszályossá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03090"/>
            <a:ext cx="3626799" cy="2713882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" name="Kép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093" y="2157298"/>
            <a:ext cx="2912417" cy="2279814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1977721" y="427538"/>
            <a:ext cx="5616625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hu-HU" sz="2400" b="1" dirty="0" smtClean="0"/>
              <a:t>ATIVIZIG működési terület jellemzői</a:t>
            </a:r>
            <a:endParaRPr lang="hu-HU" sz="2400" dirty="0" smtClean="0"/>
          </a:p>
        </p:txBody>
      </p:sp>
      <p:sp>
        <p:nvSpPr>
          <p:cNvPr id="14" name="Téglalap 13"/>
          <p:cNvSpPr/>
          <p:nvPr/>
        </p:nvSpPr>
        <p:spPr>
          <a:xfrm>
            <a:off x="813265" y="4437112"/>
            <a:ext cx="80620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/>
              <a:t>Dualitás  a vízbő időszakok (árvíz </a:t>
            </a:r>
            <a:r>
              <a:rPr lang="hu-HU" sz="2000" dirty="0"/>
              <a:t>és </a:t>
            </a:r>
            <a:r>
              <a:rPr lang="hu-HU" sz="2000" dirty="0" smtClean="0"/>
              <a:t>belvíz) és a vízhiányos időszakokban (aszály) - </a:t>
            </a:r>
            <a:r>
              <a:rPr lang="hu-HU" sz="2000" dirty="0"/>
              <a:t>a</a:t>
            </a:r>
            <a:r>
              <a:rPr lang="hu-HU" sz="2000" dirty="0" smtClean="0"/>
              <a:t>kár egy éven belül is  megjelenik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hu-HU" sz="2000" dirty="0" smtClean="0"/>
              <a:t>Területileg és időben is szélsőséges csapadékeloszlás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000" dirty="0" smtClean="0"/>
              <a:t>Kettős működésű vízrendszerek, amelyek többcélú hasznosításúak is. Konfliktus helyzetek alakulnak ki. Befogadói kapacitás korlátozott.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000" dirty="0" smtClean="0"/>
              <a:t>Befogadó folyótól távolabb lévő településekről 90-100 km-t „utazik” a víz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hu-HU" sz="2000" dirty="0" smtClean="0"/>
              <a:t>Csatornák kis esésűek, szivattyús üzemű rendszerek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3249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1484040" y="476672"/>
            <a:ext cx="7480448" cy="5688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lang="hu-HU" sz="2400" b="1" dirty="0" smtClean="0">
                <a:solidFill>
                  <a:srgbClr val="0070C0"/>
                </a:solidFill>
              </a:rPr>
              <a:t>Nagytőke</a:t>
            </a:r>
            <a:r>
              <a:rPr lang="hu-HU" sz="2400" b="1" dirty="0" smtClean="0">
                <a:solidFill>
                  <a:srgbClr val="0070C0"/>
                </a:solidFill>
              </a:rPr>
              <a:t> </a:t>
            </a:r>
            <a:r>
              <a:rPr lang="hu-HU" sz="2400" b="1" dirty="0" smtClean="0">
                <a:solidFill>
                  <a:srgbClr val="0070C0"/>
                </a:solidFill>
              </a:rPr>
              <a:t>település vízgazdálkodási sajátosságai </a:t>
            </a:r>
            <a:endParaRPr lang="hu-HU" sz="2400" b="1" dirty="0" smtClean="0">
              <a:solidFill>
                <a:srgbClr val="0070C0"/>
              </a:solidFill>
            </a:endParaRPr>
          </a:p>
          <a:p>
            <a:pPr lvl="0">
              <a:spcBef>
                <a:spcPct val="20000"/>
              </a:spcBef>
            </a:pPr>
            <a:r>
              <a:rPr lang="hu-HU" sz="2400" b="1" dirty="0" smtClean="0">
                <a:solidFill>
                  <a:srgbClr val="0070C0"/>
                </a:solidFill>
              </a:rPr>
              <a:t>Áttekintő </a:t>
            </a:r>
            <a:r>
              <a:rPr lang="hu-HU" sz="2400" b="1" dirty="0" smtClean="0">
                <a:solidFill>
                  <a:srgbClr val="0070C0"/>
                </a:solidFill>
              </a:rPr>
              <a:t>helyszínrajz</a:t>
            </a:r>
          </a:p>
          <a:p>
            <a:pPr lvl="0">
              <a:spcBef>
                <a:spcPct val="20000"/>
              </a:spcBef>
            </a:pPr>
            <a:r>
              <a:rPr lang="hu-HU" sz="2400" b="1" noProof="0" dirty="0" smtClean="0">
                <a:solidFill>
                  <a:srgbClr val="0070C0"/>
                </a:solidFill>
              </a:rPr>
              <a:t> </a:t>
            </a:r>
            <a:endParaRPr lang="hu-HU" sz="2400" b="1" noProof="0" dirty="0">
              <a:solidFill>
                <a:srgbClr val="0070C0"/>
              </a:solidFill>
            </a:endParaRPr>
          </a:p>
          <a:p>
            <a:pPr lvl="0">
              <a:spcBef>
                <a:spcPct val="20000"/>
              </a:spcBef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7512651" y="4723013"/>
            <a:ext cx="167367" cy="14401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5" descr="Kárpát med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665" y="1158943"/>
            <a:ext cx="3195723" cy="2128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377862"/>
            <a:ext cx="3084379" cy="3290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Ellipszis 11"/>
          <p:cNvSpPr/>
          <p:nvPr/>
        </p:nvSpPr>
        <p:spPr>
          <a:xfrm>
            <a:off x="6766445" y="4310447"/>
            <a:ext cx="216024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" y="2329964"/>
            <a:ext cx="5589574" cy="3955429"/>
          </a:xfrm>
          <a:prstGeom prst="rect">
            <a:avLst/>
          </a:prstGeom>
        </p:spPr>
      </p:pic>
      <p:sp>
        <p:nvSpPr>
          <p:cNvPr id="13" name="Ellipszis 12"/>
          <p:cNvSpPr/>
          <p:nvPr/>
        </p:nvSpPr>
        <p:spPr>
          <a:xfrm flipV="1">
            <a:off x="6813202" y="2234611"/>
            <a:ext cx="216023" cy="2136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2123728" y="3716624"/>
            <a:ext cx="1368152" cy="10801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781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613" y="1396442"/>
            <a:ext cx="4085387" cy="2889182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2" y="1361735"/>
            <a:ext cx="5157536" cy="36497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Alcím 2"/>
          <p:cNvSpPr txBox="1">
            <a:spLocks/>
          </p:cNvSpPr>
          <p:nvPr/>
        </p:nvSpPr>
        <p:spPr>
          <a:xfrm>
            <a:off x="1364052" y="404664"/>
            <a:ext cx="7480448" cy="91622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lvl="0">
              <a:spcBef>
                <a:spcPct val="20000"/>
              </a:spcBef>
            </a:pPr>
            <a:r>
              <a:rPr lang="hu-HU" sz="2400" b="1" dirty="0" smtClean="0">
                <a:solidFill>
                  <a:srgbClr val="0070C0"/>
                </a:solidFill>
              </a:rPr>
              <a:t>Nagytőke </a:t>
            </a:r>
            <a:r>
              <a:rPr lang="hu-HU" sz="2400" b="1" dirty="0" smtClean="0">
                <a:solidFill>
                  <a:srgbClr val="0070C0"/>
                </a:solidFill>
              </a:rPr>
              <a:t>település vízgazdálkodási sajátosságai</a:t>
            </a:r>
          </a:p>
          <a:p>
            <a:pPr lvl="0">
              <a:spcBef>
                <a:spcPct val="20000"/>
              </a:spcBef>
            </a:pPr>
            <a:r>
              <a:rPr lang="hu-HU" sz="2400" b="1" dirty="0" smtClean="0">
                <a:solidFill>
                  <a:srgbClr val="0070C0"/>
                </a:solidFill>
              </a:rPr>
              <a:t>Belvíz veszélyeztetettség           –                             aszály-helyzet</a:t>
            </a:r>
          </a:p>
          <a:p>
            <a:pPr lvl="0">
              <a:spcBef>
                <a:spcPct val="20000"/>
              </a:spcBef>
            </a:pPr>
            <a:r>
              <a:rPr lang="hu-HU" sz="2400" b="1" noProof="0" dirty="0" smtClean="0">
                <a:solidFill>
                  <a:srgbClr val="0070C0"/>
                </a:solidFill>
              </a:rPr>
              <a:t> </a:t>
            </a:r>
            <a:endParaRPr lang="hu-HU" sz="2400" b="1" noProof="0" dirty="0">
              <a:solidFill>
                <a:srgbClr val="0070C0"/>
              </a:solidFill>
            </a:endParaRPr>
          </a:p>
          <a:p>
            <a:pPr lvl="0">
              <a:spcBef>
                <a:spcPct val="20000"/>
              </a:spcBef>
            </a:pPr>
            <a:endParaRPr kumimoji="0" lang="hu-H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634618" y="5445224"/>
            <a:ext cx="3616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Pálfai-féle belvíz-veszélyeztetettség: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Alig és mérsékelten </a:t>
            </a:r>
            <a:r>
              <a:rPr lang="hu-HU" dirty="0" smtClean="0">
                <a:solidFill>
                  <a:srgbClr val="0070C0"/>
                </a:solidFill>
              </a:rPr>
              <a:t>veszélyeztetett</a:t>
            </a:r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5286971" y="4270208"/>
            <a:ext cx="3309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 smtClean="0">
                <a:solidFill>
                  <a:srgbClr val="0070C0"/>
                </a:solidFill>
              </a:rPr>
              <a:t>Aszályossági zóna szerint:</a:t>
            </a:r>
          </a:p>
          <a:p>
            <a:r>
              <a:rPr lang="hu-HU" dirty="0" smtClean="0">
                <a:solidFill>
                  <a:srgbClr val="0070C0"/>
                </a:solidFill>
              </a:rPr>
              <a:t>6 fölötti (nagyon </a:t>
            </a:r>
            <a:r>
              <a:rPr lang="hu-HU" dirty="0" smtClean="0">
                <a:solidFill>
                  <a:srgbClr val="0070C0"/>
                </a:solidFill>
              </a:rPr>
              <a:t>erősen aszályos)</a:t>
            </a:r>
            <a:endParaRPr lang="hu-HU" dirty="0"/>
          </a:p>
        </p:txBody>
      </p:sp>
      <p:sp>
        <p:nvSpPr>
          <p:cNvPr id="8" name="Ellipszis 7"/>
          <p:cNvSpPr/>
          <p:nvPr/>
        </p:nvSpPr>
        <p:spPr>
          <a:xfrm>
            <a:off x="2051720" y="2780928"/>
            <a:ext cx="924847" cy="720080"/>
          </a:xfrm>
          <a:prstGeom prst="ellipse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7230110" y="2736453"/>
            <a:ext cx="432048" cy="365058"/>
          </a:xfrm>
          <a:prstGeom prst="ellipse">
            <a:avLst/>
          </a:prstGeom>
          <a:noFill/>
          <a:ln w="444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53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" y="0"/>
            <a:ext cx="9143085" cy="685800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0825" y="1412875"/>
            <a:ext cx="59055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chemeClr val="tx2"/>
                </a:solidFill>
              </a:rPr>
              <a:t>„A külterületek vízelvezetési gondjai, hiányosságai a belterületet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chemeClr val="tx2"/>
                </a:solidFill>
              </a:rPr>
              <a:t>veszélyeztetik és viszonosság ugyanúgy fennáll;” (Körmendy Imre)</a:t>
            </a:r>
          </a:p>
          <a:p>
            <a:pPr>
              <a:spcBef>
                <a:spcPct val="0"/>
              </a:spcBef>
              <a:buFontTx/>
              <a:buNone/>
            </a:pPr>
            <a:endParaRPr lang="hu-HU" altLang="hu-HU" sz="1100" b="1" dirty="0">
              <a:solidFill>
                <a:srgbClr val="0070C0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b="1" dirty="0">
                <a:solidFill>
                  <a:srgbClr val="0070C0"/>
                </a:solidFill>
              </a:rPr>
              <a:t>Belterületek fejlődése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</a:rPr>
              <a:t/>
            </a:r>
            <a:br>
              <a:rPr lang="hu-HU" altLang="hu-HU" sz="2400" b="1" dirty="0">
                <a:solidFill>
                  <a:schemeClr val="tx2"/>
                </a:solidFill>
              </a:rPr>
            </a:br>
            <a:r>
              <a:rPr lang="hu-HU" altLang="hu-HU" sz="1400" b="1" dirty="0">
                <a:solidFill>
                  <a:schemeClr val="tx2"/>
                </a:solidFill>
              </a:rPr>
              <a:t>Burkolt felületek növekedése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1400" b="1" dirty="0">
                <a:solidFill>
                  <a:schemeClr val="tx2"/>
                </a:solidFill>
              </a:rPr>
              <a:t>Védett vagyonérték növekedése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</a:rPr>
              <a:t>MEGNŐTT VÍZELVEZETÉSI IGÉNY</a:t>
            </a:r>
            <a:r>
              <a:rPr lang="hu-HU" altLang="hu-HU" sz="2000" b="1" dirty="0">
                <a:solidFill>
                  <a:schemeClr val="tx2"/>
                </a:solidFill>
              </a:rPr>
              <a:t/>
            </a:r>
            <a:br>
              <a:rPr lang="hu-HU" altLang="hu-HU" sz="2000" b="1" dirty="0">
                <a:solidFill>
                  <a:schemeClr val="tx2"/>
                </a:solidFill>
              </a:rPr>
            </a:br>
            <a:r>
              <a:rPr lang="hu-HU" altLang="hu-HU" sz="4800" b="1" dirty="0">
                <a:solidFill>
                  <a:schemeClr val="tx2"/>
                </a:solidFill>
              </a:rPr>
              <a:t>↕</a:t>
            </a:r>
            <a:r>
              <a:rPr lang="hu-HU" altLang="hu-HU" sz="1400" b="1" dirty="0">
                <a:solidFill>
                  <a:schemeClr val="tx2"/>
                </a:solidFill>
              </a:rPr>
              <a:t>ÁTMENETI TÁROZÁS</a:t>
            </a:r>
            <a:r>
              <a:rPr lang="hu-HU" altLang="hu-HU" sz="4800" b="1" dirty="0">
                <a:solidFill>
                  <a:schemeClr val="tx2"/>
                </a:solidFill>
              </a:rPr>
              <a:t/>
            </a:r>
            <a:br>
              <a:rPr lang="hu-HU" altLang="hu-HU" sz="4800" b="1" dirty="0">
                <a:solidFill>
                  <a:schemeClr val="tx2"/>
                </a:solidFill>
              </a:rPr>
            </a:br>
            <a:r>
              <a:rPr lang="hu-HU" altLang="hu-HU" sz="2000" b="1" dirty="0">
                <a:solidFill>
                  <a:schemeClr val="tx2"/>
                </a:solidFill>
              </a:rPr>
              <a:t/>
            </a:r>
            <a:br>
              <a:rPr lang="hu-HU" altLang="hu-HU" sz="2000" b="1" dirty="0">
                <a:solidFill>
                  <a:schemeClr val="tx2"/>
                </a:solidFill>
              </a:rPr>
            </a:br>
            <a:r>
              <a:rPr lang="hu-HU" altLang="hu-HU" sz="2400" b="1" dirty="0" err="1">
                <a:solidFill>
                  <a:schemeClr val="tx2"/>
                </a:solidFill>
              </a:rPr>
              <a:t>Kül-</a:t>
            </a:r>
            <a:r>
              <a:rPr lang="hu-HU" altLang="hu-HU" sz="2400" b="1" dirty="0">
                <a:solidFill>
                  <a:schemeClr val="tx2"/>
                </a:solidFill>
              </a:rPr>
              <a:t> és belterületi csapadékvízelvezető-rendszerek </a:t>
            </a:r>
            <a:br>
              <a:rPr lang="hu-HU" altLang="hu-HU" sz="2400" b="1" dirty="0">
                <a:solidFill>
                  <a:schemeClr val="tx2"/>
                </a:solidFill>
              </a:rPr>
            </a:br>
            <a:r>
              <a:rPr lang="hu-HU" altLang="hu-HU" sz="2400" b="1" dirty="0">
                <a:solidFill>
                  <a:schemeClr val="tx2"/>
                </a:solidFill>
              </a:rPr>
              <a:t>korlátozott kapacitása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chemeClr val="tx2"/>
                </a:solidFill>
              </a:rPr>
              <a:t>Eltérő méretezési irányelvek</a:t>
            </a:r>
            <a:br>
              <a:rPr lang="hu-HU" altLang="hu-HU" sz="2400" b="1" dirty="0">
                <a:solidFill>
                  <a:schemeClr val="tx2"/>
                </a:solidFill>
              </a:rPr>
            </a:br>
            <a:endParaRPr lang="hu-HU" altLang="hu-HU" sz="1800" b="1" dirty="0">
              <a:solidFill>
                <a:schemeClr val="tx2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1604963"/>
            <a:ext cx="2728912" cy="152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938" y="3429000"/>
            <a:ext cx="2728912" cy="26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églalap 5"/>
          <p:cNvSpPr/>
          <p:nvPr/>
        </p:nvSpPr>
        <p:spPr>
          <a:xfrm>
            <a:off x="1977721" y="427538"/>
            <a:ext cx="5762631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hu-HU" sz="2400" b="1" dirty="0" smtClean="0"/>
              <a:t>Külterületi és a belterületi vízrendszerek konfliktusa</a:t>
            </a:r>
            <a:endParaRPr lang="hu-HU" sz="2400" dirty="0" smtClean="0"/>
          </a:p>
        </p:txBody>
      </p:sp>
    </p:spTree>
    <p:extLst>
      <p:ext uri="{BB962C8B-B14F-4D97-AF65-F5344CB8AC3E}">
        <p14:creationId xmlns:p14="http://schemas.microsoft.com/office/powerpoint/2010/main" val="266581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VF_ppt_al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2" y="0"/>
            <a:ext cx="9143085" cy="6858000"/>
          </a:xfrm>
          <a:prstGeom prst="rect">
            <a:avLst/>
          </a:prstGeom>
        </p:spPr>
      </p:pic>
      <p:sp>
        <p:nvSpPr>
          <p:cNvPr id="6" name="Alcím 2"/>
          <p:cNvSpPr txBox="1">
            <a:spLocks/>
          </p:cNvSpPr>
          <p:nvPr/>
        </p:nvSpPr>
        <p:spPr>
          <a:xfrm>
            <a:off x="1331640" y="980728"/>
            <a:ext cx="6984776" cy="5544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endParaRPr lang="hu-HU" sz="3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753" y="796890"/>
            <a:ext cx="4502174" cy="21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93704"/>
            <a:ext cx="381212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140968"/>
            <a:ext cx="4104642" cy="226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lcím 2"/>
          <p:cNvSpPr txBox="1">
            <a:spLocks/>
          </p:cNvSpPr>
          <p:nvPr/>
        </p:nvSpPr>
        <p:spPr>
          <a:xfrm>
            <a:off x="5652120" y="764704"/>
            <a:ext cx="3384376" cy="33123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/>
          <a:p>
            <a:pPr lvl="0">
              <a:spcBef>
                <a:spcPct val="20000"/>
              </a:spcBef>
            </a:pPr>
            <a:r>
              <a:rPr lang="hu-HU" sz="1600" b="1" dirty="0" smtClean="0">
                <a:solidFill>
                  <a:srgbClr val="0070C0"/>
                </a:solidFill>
              </a:rPr>
              <a:t>Az éghajlatváltozás várható hatásai </a:t>
            </a:r>
            <a:r>
              <a:rPr lang="hu-HU" sz="1600" dirty="0" smtClean="0">
                <a:solidFill>
                  <a:srgbClr val="0070C0"/>
                </a:solidFill>
              </a:rPr>
              <a:t>az Alföldön, Tiszasziget térségében:</a:t>
            </a:r>
          </a:p>
          <a:p>
            <a:pPr lvl="0">
              <a:spcBef>
                <a:spcPct val="20000"/>
              </a:spcBef>
            </a:pPr>
            <a:r>
              <a:rPr lang="hu-HU" sz="1600" dirty="0" smtClean="0">
                <a:solidFill>
                  <a:srgbClr val="0070C0"/>
                </a:solidFill>
              </a:rPr>
              <a:t>Időjárási szélsőségek növekedése, </a:t>
            </a:r>
            <a:r>
              <a:rPr lang="hu-HU" sz="1600" dirty="0" err="1" smtClean="0">
                <a:solidFill>
                  <a:srgbClr val="0070C0"/>
                </a:solidFill>
              </a:rPr>
              <a:t>vízbő</a:t>
            </a:r>
            <a:r>
              <a:rPr lang="hu-HU" sz="1600" dirty="0" smtClean="0">
                <a:solidFill>
                  <a:srgbClr val="0070C0"/>
                </a:solidFill>
              </a:rPr>
              <a:t> és vízhiányos időszakok erősödése várható.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Várhatóan növekszik a nyári csapadékszegény, illetve - hiányos időszakok (</a:t>
            </a:r>
            <a:r>
              <a:rPr lang="hu-HU" sz="1400" b="1" dirty="0" smtClean="0">
                <a:solidFill>
                  <a:srgbClr val="0070C0"/>
                </a:solidFill>
              </a:rPr>
              <a:t>aszály</a:t>
            </a:r>
            <a:r>
              <a:rPr lang="hu-HU" sz="1400" dirty="0" smtClean="0">
                <a:solidFill>
                  <a:srgbClr val="0070C0"/>
                </a:solidFill>
              </a:rPr>
              <a:t>) hossza és mértéke.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hu-HU" sz="1400" dirty="0" smtClean="0">
                <a:solidFill>
                  <a:srgbClr val="0070C0"/>
                </a:solidFill>
              </a:rPr>
              <a:t>A lehullott csapadékmennyiség azonban nem csökken lényegesen, hanem szinten marad, illetve növekszik. A csapadék zöme a téli félévben hullik majd, ami növeli a </a:t>
            </a:r>
            <a:r>
              <a:rPr lang="hu-HU" sz="1400" b="1" dirty="0" smtClean="0">
                <a:solidFill>
                  <a:srgbClr val="0070C0"/>
                </a:solidFill>
              </a:rPr>
              <a:t>belvízveszély</a:t>
            </a:r>
            <a:r>
              <a:rPr lang="hu-HU" sz="1400" dirty="0" smtClean="0">
                <a:solidFill>
                  <a:srgbClr val="0070C0"/>
                </a:solidFill>
              </a:rPr>
              <a:t>t.</a:t>
            </a:r>
            <a:endParaRPr lang="hu-HU" sz="1400" dirty="0">
              <a:solidFill>
                <a:srgbClr val="0070C0"/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56769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28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1896</TotalTime>
  <Words>1073</Words>
  <Application>Microsoft Office PowerPoint</Application>
  <PresentationFormat>Diavetítés a képernyőre (4:3 oldalarány)</PresentationFormat>
  <Paragraphs>174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Arial</vt:lpstr>
      <vt:lpstr>Arial Unicode MS</vt:lpstr>
      <vt:lpstr>Calibri</vt:lpstr>
      <vt:lpstr>Verdana</vt:lpstr>
      <vt:lpstr>Wingdings</vt:lpstr>
      <vt:lpstr>Office-téma</vt:lpstr>
      <vt:lpstr>A települési csapadékvíz-gazdálkodás lehetőségei Nagytőkén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</dc:title>
  <dc:creator>Inspiron</dc:creator>
  <cp:lastModifiedBy>Zsóri Edit</cp:lastModifiedBy>
  <cp:revision>133</cp:revision>
  <cp:lastPrinted>2018-05-16T11:02:33Z</cp:lastPrinted>
  <dcterms:created xsi:type="dcterms:W3CDTF">2018-02-15T09:13:40Z</dcterms:created>
  <dcterms:modified xsi:type="dcterms:W3CDTF">2023-05-26T11:27:57Z</dcterms:modified>
</cp:coreProperties>
</file>